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36142" autoAdjust="0"/>
  </p:normalViewPr>
  <p:slideViewPr>
    <p:cSldViewPr>
      <p:cViewPr>
        <p:scale>
          <a:sx n="65" d="100"/>
          <a:sy n="65" d="100"/>
        </p:scale>
        <p:origin x="-1536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i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045298323511594E-2"/>
          <c:y val="0.17701332989262819"/>
          <c:w val="0.91550032028822159"/>
          <c:h val="0.736301590798710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Білімі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66994183833321E-2"/>
                  <c:y val="-2.8951110074790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53398836766665E-3"/>
                  <c:y val="-4.13587286782727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жоғары -6</c:v>
                </c:pt>
                <c:pt idx="1">
                  <c:v>Арнаулы орта -2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7316480"/>
        <c:axId val="167326464"/>
        <c:axId val="0"/>
      </c:bar3DChart>
      <c:catAx>
        <c:axId val="167316480"/>
        <c:scaling>
          <c:orientation val="minMax"/>
        </c:scaling>
        <c:delete val="1"/>
        <c:axPos val="b"/>
        <c:majorTickMark val="out"/>
        <c:minorTickMark val="none"/>
        <c:tickLblPos val="none"/>
        <c:crossAx val="167326464"/>
        <c:crosses val="autoZero"/>
        <c:auto val="1"/>
        <c:lblAlgn val="ctr"/>
        <c:lblOffset val="100"/>
        <c:noMultiLvlLbl val="0"/>
      </c:catAx>
      <c:valAx>
        <c:axId val="167326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7316480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i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3428399431722443"/>
          <c:y val="0.19827930599584143"/>
          <c:w val="0.86571600568277585"/>
          <c:h val="0.612067014350480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Санаты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жоғары </c:v>
                </c:pt>
                <c:pt idx="1">
                  <c:v>педагог-модератор-3</c:v>
                </c:pt>
                <c:pt idx="2">
                  <c:v>пелагог-сарапшы-0</c:v>
                </c:pt>
                <c:pt idx="3">
                  <c:v>педагог-зерттеуші-0</c:v>
                </c:pt>
                <c:pt idx="4">
                  <c:v>педагог-шебер-0</c:v>
                </c:pt>
                <c:pt idx="5">
                  <c:v>санатсыз-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7368576"/>
        <c:axId val="167370112"/>
      </c:barChart>
      <c:catAx>
        <c:axId val="167368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 i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67370112"/>
        <c:crosses val="autoZero"/>
        <c:auto val="1"/>
        <c:lblAlgn val="ctr"/>
        <c:lblOffset val="100"/>
        <c:noMultiLvlLbl val="0"/>
      </c:catAx>
      <c:valAx>
        <c:axId val="167370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7368576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 i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20-30 жас-1</c:v>
                </c:pt>
                <c:pt idx="1">
                  <c:v>30-40 жас-2</c:v>
                </c:pt>
                <c:pt idx="2">
                  <c:v>40-50 жас-4</c:v>
                </c:pt>
                <c:pt idx="3">
                  <c:v>50-60 жас-1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205087104"/>
        <c:axId val="205088640"/>
        <c:axId val="0"/>
      </c:bar3DChart>
      <c:catAx>
        <c:axId val="205087104"/>
        <c:scaling>
          <c:orientation val="minMax"/>
        </c:scaling>
        <c:delete val="1"/>
        <c:axPos val="b"/>
        <c:majorTickMark val="out"/>
        <c:minorTickMark val="none"/>
        <c:tickLblPos val="none"/>
        <c:crossAx val="205088640"/>
        <c:crosses val="autoZero"/>
        <c:auto val="1"/>
        <c:lblAlgn val="ctr"/>
        <c:lblOffset val="100"/>
        <c:noMultiLvlLbl val="0"/>
      </c:catAx>
      <c:valAx>
        <c:axId val="205088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5087104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1-5 жыл-1</c:v>
                </c:pt>
                <c:pt idx="1">
                  <c:v>5-10 жыл-1</c:v>
                </c:pt>
                <c:pt idx="2">
                  <c:v>15-20 жыл-2</c:v>
                </c:pt>
                <c:pt idx="3">
                  <c:v>20-40 жыл-3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51598336"/>
        <c:axId val="251599872"/>
        <c:axId val="0"/>
      </c:bar3DChart>
      <c:catAx>
        <c:axId val="251598336"/>
        <c:scaling>
          <c:orientation val="minMax"/>
        </c:scaling>
        <c:delete val="1"/>
        <c:axPos val="b"/>
        <c:majorTickMark val="out"/>
        <c:minorTickMark val="none"/>
        <c:tickLblPos val="none"/>
        <c:crossAx val="251599872"/>
        <c:crosses val="autoZero"/>
        <c:auto val="1"/>
        <c:lblAlgn val="ctr"/>
        <c:lblOffset val="100"/>
        <c:noMultiLvlLbl val="0"/>
      </c:catAx>
      <c:valAx>
        <c:axId val="251599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1598336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 i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барлығы 23</c:v>
                </c:pt>
                <c:pt idx="1">
                  <c:v>1-сынып-6</c:v>
                </c:pt>
                <c:pt idx="2">
                  <c:v>2-сынып 6</c:v>
                </c:pt>
                <c:pt idx="3">
                  <c:v>3-сынып 5</c:v>
                </c:pt>
                <c:pt idx="4">
                  <c:v>4-сынып 6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23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55786368"/>
        <c:axId val="278660224"/>
        <c:axId val="0"/>
      </c:bar3DChart>
      <c:catAx>
        <c:axId val="25578636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 b="1" i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78660224"/>
        <c:crosses val="autoZero"/>
        <c:auto val="1"/>
        <c:lblAlgn val="ctr"/>
        <c:lblOffset val="100"/>
        <c:noMultiLvlLbl val="0"/>
      </c:catAx>
      <c:valAx>
        <c:axId val="27866022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5578636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 b="1" i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dTable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0.17291</cdr:x>
      <cdr:y>0.70222</cdr:y>
    </cdr:from>
    <cdr:to>
      <cdr:x>0.36395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27584" y="30243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0.09768</cdr:x>
      <cdr:y>0.8911</cdr:y>
    </cdr:from>
    <cdr:to>
      <cdr:x>0.36849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7544" y="2736304"/>
          <a:ext cx="1296144" cy="3343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kk-KZ" sz="1100" dirty="0" smtClean="0"/>
            <a:t>                       Жоғары;6                              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0.62424</cdr:x>
      <cdr:y>0.8911</cdr:y>
    </cdr:from>
    <cdr:to>
      <cdr:x>0.81529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987824" y="2736304"/>
          <a:ext cx="914400" cy="3343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kk-KZ" sz="1100" dirty="0" smtClean="0"/>
            <a:t>Арнаулы орта:1</a:t>
          </a:r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0.13622</cdr:x>
      <cdr:y>0.86333</cdr:y>
    </cdr:from>
    <cdr:to>
      <cdr:x>0.89001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19068" y="3022056"/>
          <a:ext cx="6192688" cy="4784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0.18881</cdr:x>
      <cdr:y>0.86333</cdr:y>
    </cdr:from>
    <cdr:to>
      <cdr:x>0.30011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51116" y="3022056"/>
          <a:ext cx="914400" cy="4784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0.14498</cdr:x>
      <cdr:y>0.90447</cdr:y>
    </cdr:from>
    <cdr:to>
      <cdr:x>0.92507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191076" y="3166072"/>
          <a:ext cx="6408712" cy="3343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kk-KZ" sz="1600" dirty="0" smtClean="0"/>
            <a:t>20-30жас                     30-40жас                  40-50жас                 50-60жас   </a:t>
          </a:r>
          <a:endParaRPr lang="ru-RU" sz="16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0.17593</cdr:x>
      <cdr:y>0.90998</cdr:y>
    </cdr:from>
    <cdr:to>
      <cdr:x>0.98431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69354" y="3380386"/>
          <a:ext cx="5832648" cy="3343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kk-KZ" sz="1100" dirty="0" smtClean="0"/>
            <a:t>1-5жыл                            5-10 жыл                                15-20 жыл                        20-40 жыл   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0.18591</cdr:x>
      <cdr:y>0.56107</cdr:y>
    </cdr:from>
    <cdr:to>
      <cdr:x>0.27573</cdr:x>
      <cdr:y>0.80722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41362" y="2084242"/>
          <a:ext cx="648072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kk-KZ" sz="1100" dirty="0" smtClean="0"/>
            <a:t>1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0.37553</cdr:x>
      <cdr:y>0.54168</cdr:y>
    </cdr:from>
    <cdr:to>
      <cdr:x>0.5322</cdr:x>
      <cdr:y>0.84599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709514" y="2012234"/>
          <a:ext cx="1130424" cy="11304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kk-KZ" sz="1100" dirty="0" smtClean="0"/>
            <a:t>1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0.60507</cdr:x>
      <cdr:y>0.28969</cdr:y>
    </cdr:from>
    <cdr:to>
      <cdr:x>0.7318</cdr:x>
      <cdr:y>0.55523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365698" y="1076130"/>
          <a:ext cx="914400" cy="9864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kk-KZ" sz="1100" dirty="0" smtClean="0"/>
            <a:t>2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0.80467</cdr:x>
      <cdr:y>0.01831</cdr:y>
    </cdr:from>
    <cdr:to>
      <cdr:x>0.9314</cdr:x>
      <cdr:y>0.32261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805858" y="68018"/>
          <a:ext cx="914400" cy="11304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kk-KZ" sz="1100" dirty="0" smtClean="0"/>
            <a:t>3</a:t>
          </a:r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F1023-F373-4E1E-9941-0344FFD975AB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4C8D4-694B-461C-B6B6-8F332273A3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5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4C8D4-694B-461C-B6B6-8F332273A3C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admin\Desktop\фон\abstraktnye-fony-dlya-prezentacii-volny-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56592" y="0"/>
            <a:ext cx="10467976" cy="7377086"/>
          </a:xfrm>
          <a:prstGeom prst="rect">
            <a:avLst/>
          </a:prstGeom>
          <a:noFill/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-428660" y="439616"/>
            <a:ext cx="99298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“БАҚАБҰЛАҚ” БАСТАУЫШ МЕКТЕБІ КОММУНАЛДЫҚ МЕМЛЕКЕТТІК МЕКЕМЕСІ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3385234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dirty="0" smtClean="0">
                <a:latin typeface="Arial" pitchFamily="34" charset="0"/>
                <a:cs typeface="Arial" pitchFamily="34" charset="0"/>
              </a:rPr>
              <a:t>Бірлестік жетекшісінің 2022-2023 оқу жылының бірінші жарты жылдық есебі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16530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/>
              <a:t>Бірлестік жетекшісі: Кожабаева Дана Ералиевна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648072"/>
          </a:xfrm>
        </p:spPr>
        <p:txBody>
          <a:bodyPr>
            <a:normAutofit fontScale="90000"/>
          </a:bodyPr>
          <a:lstStyle/>
          <a:p>
            <a:pPr lvl="0" algn="l" fontAlgn="base">
              <a:spcAft>
                <a:spcPct val="0"/>
              </a:spcAft>
            </a:pPr>
            <a:r>
              <a:rPr lang="kk-KZ" sz="2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Бастауыш сынып әдістемелік бірлестігінің тақырыбы: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Оқытудың жаңа технологиялары негізінде мұғалімдердің танымдық белсенділігін арттыру, кәсіби дамуына ықпал етіп, сапалы оқытуды жүзеге асыру.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852936"/>
            <a:ext cx="8208912" cy="3384376"/>
          </a:xfrm>
        </p:spPr>
        <p:txBody>
          <a:bodyPr>
            <a:normAutofit fontScale="70000" lnSpcReduction="20000"/>
          </a:bodyPr>
          <a:lstStyle/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Сапалы оқытуды жүзеге асыру үшін шығармашылық қабілеттерін арттырып, оқытудың тиімді әдістерін енгізу.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Мұғалімнің өзін –өзі реттеуі, сыни ойлауы, бағалауы бірлескен жұмыстың табысты болуы бөлінген көшбасшылық арқылы дамиды.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Мұғалімнің сапалы өсу жолының мониторингісін құру.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Бірлесіп жұмыс жасау арқылы оқушының оқуын жақсарту үшін қуатты педагогика құралдарын іс-тәжірибеде тиімді қолданады.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Желілік қоғамдастық арқылы сыртқы байланыстар дамиды, ата-аналар мен оқушы, мұғалім арасындағы болашақ бағыттардағы мәселелер шешіледі.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2060848"/>
            <a:ext cx="2016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 smtClean="0"/>
              <a:t>МАҚСАТЫ</a:t>
            </a:r>
            <a:endParaRPr lang="ru-RU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1" y="3442557"/>
          <a:ext cx="8229598" cy="841248"/>
        </p:xfrm>
        <a:graphic>
          <a:graphicData uri="http://schemas.openxmlformats.org/drawingml/2006/table">
            <a:tbl>
              <a:tblPr/>
              <a:tblGrid>
                <a:gridCol w="1371424"/>
                <a:gridCol w="1371424"/>
                <a:gridCol w="1371424"/>
                <a:gridCol w="1371424"/>
                <a:gridCol w="1371951"/>
                <a:gridCol w="1371951"/>
              </a:tblGrid>
              <a:tr h="20365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Білімі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Санаты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Жоғары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Арнаулы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орта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Жоғары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І санат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ІІ санат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Санаты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жоқ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6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0" name="Picture 2" descr="C:\Users\admin\Desktop\фон\abstraktnye-fony-dlya-prezentacii-volny-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61988" y="-509588"/>
            <a:ext cx="10467976" cy="7877176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-357213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2022 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2023 оқу жылындағы бастауыш сынып мұғалімдерінің  білімі,санаты жөнінде мәлімет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-2" y="428604"/>
          <a:ext cx="9429787" cy="2242064"/>
        </p:xfrm>
        <a:graphic>
          <a:graphicData uri="http://schemas.openxmlformats.org/drawingml/2006/table">
            <a:tbl>
              <a:tblPr/>
              <a:tblGrid>
                <a:gridCol w="1571430"/>
                <a:gridCol w="1344388"/>
                <a:gridCol w="1152128"/>
                <a:gridCol w="1296144"/>
                <a:gridCol w="1080120"/>
                <a:gridCol w="1008112"/>
                <a:gridCol w="1060282"/>
                <a:gridCol w="917183"/>
              </a:tblGrid>
              <a:tr h="64783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Білімі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Санаты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31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Жоғары</a:t>
                      </a:r>
                      <a:endParaRPr lang="ru-RU" sz="180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Арнаулы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орта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Жоғары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Педагог-модератор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Педагог-сарапшы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Педагог-зерттеуші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Педагог-шебер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сататсыз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8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0" y="3573016"/>
          <a:ext cx="4786314" cy="3070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Диаграмма 9"/>
          <p:cNvGraphicFramePr/>
          <p:nvPr/>
        </p:nvGraphicFramePr>
        <p:xfrm>
          <a:off x="5072034" y="3573016"/>
          <a:ext cx="4429188" cy="3070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2121093"/>
            <a:ext cx="91440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2017-2018 оқу жылындағы бастауыш сынып мұғалімдерінің білімі , санаты көрсеткішінің мониторингі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335699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6819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3434045"/>
          <a:ext cx="8229600" cy="858273"/>
        </p:xfrm>
        <a:graphic>
          <a:graphicData uri="http://schemas.openxmlformats.org/drawingml/2006/table">
            <a:tbl>
              <a:tblPr/>
              <a:tblGrid>
                <a:gridCol w="2057136"/>
                <a:gridCol w="2057136"/>
                <a:gridCol w="2057664"/>
                <a:gridCol w="2057664"/>
              </a:tblGrid>
              <a:tr h="23275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i="1">
                          <a:latin typeface="Times New Roman"/>
                          <a:ea typeface="Times New Roman"/>
                          <a:cs typeface="Times New Roman"/>
                        </a:rPr>
                        <a:t>20-30 жас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i="1">
                          <a:latin typeface="Times New Roman"/>
                          <a:ea typeface="Times New Roman"/>
                          <a:cs typeface="Times New Roman"/>
                        </a:rPr>
                        <a:t>30-40 жас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i="1">
                          <a:latin typeface="Times New Roman"/>
                          <a:ea typeface="Times New Roman"/>
                          <a:cs typeface="Times New Roman"/>
                        </a:rPr>
                        <a:t>40-50 жас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i="1">
                          <a:latin typeface="Times New Roman"/>
                          <a:ea typeface="Times New Roman"/>
                          <a:cs typeface="Times New Roman"/>
                        </a:rPr>
                        <a:t>50-60 жас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75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i="1">
                          <a:latin typeface="Times New Roman"/>
                          <a:ea typeface="Times New Roman"/>
                          <a:cs typeface="Times New Roman"/>
                        </a:rPr>
                        <a:t>                     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i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i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i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6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i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1300" b="1" i="1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i="1">
                          <a:latin typeface="Times New Roman"/>
                          <a:ea typeface="Times New Roman"/>
                          <a:cs typeface="Times New Roman"/>
                        </a:rPr>
                        <a:t>26%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i="1"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  <a:endParaRPr lang="ru-RU" sz="9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i="1" dirty="0">
                          <a:latin typeface="Times New Roman"/>
                          <a:ea typeface="Times New Roman"/>
                          <a:cs typeface="Times New Roman"/>
                        </a:rPr>
                        <a:t>12%</a:t>
                      </a:r>
                      <a:endParaRPr lang="ru-RU" sz="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923" marR="56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4" name="Picture 2" descr="C:\Users\admin\Desktop\фон\abstraktnye-fony-dlya-prezentacii-volny-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61988" y="-509588"/>
            <a:ext cx="10467976" cy="7877176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2285992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2022 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2023 оқу жылындағы бастауыш сынып мұғалімдерінің жасы көрсеткішінің мониторингі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428596" y="3143248"/>
          <a:ext cx="8215370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57200" y="3676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42910" y="214290"/>
          <a:ext cx="7858180" cy="2163451"/>
        </p:xfrm>
        <a:graphic>
          <a:graphicData uri="http://schemas.openxmlformats.org/drawingml/2006/table">
            <a:tbl>
              <a:tblPr/>
              <a:tblGrid>
                <a:gridCol w="1964293"/>
                <a:gridCol w="1964293"/>
                <a:gridCol w="1964797"/>
                <a:gridCol w="1964797"/>
              </a:tblGrid>
              <a:tr h="433836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20-30 жас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30-40 жас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40-50 жас</a:t>
                      </a:r>
                      <a:endParaRPr lang="ru-RU" sz="20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50-60 жас</a:t>
                      </a:r>
                      <a:endParaRPr lang="ru-RU" sz="20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61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900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r>
                        <a:rPr lang="ru-RU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29%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43%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14%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165" marR="421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-357214"/>
            <a:ext cx="87868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2022 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2023 оқу жылындағы бастауыш сынып мұғалімдерінің жасы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admin\Desktop\фон\abstraktnye-fony-dlya-prezentacii-volny-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85850" y="-500090"/>
            <a:ext cx="10467976" cy="7877176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0" y="500041"/>
          <a:ext cx="9144001" cy="2075986"/>
        </p:xfrm>
        <a:graphic>
          <a:graphicData uri="http://schemas.openxmlformats.org/drawingml/2006/table">
            <a:tbl>
              <a:tblPr/>
              <a:tblGrid>
                <a:gridCol w="1571604"/>
                <a:gridCol w="1357322"/>
                <a:gridCol w="1571636"/>
                <a:gridCol w="1214446"/>
                <a:gridCol w="1857388"/>
                <a:gridCol w="1571605"/>
              </a:tblGrid>
              <a:tr h="83334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Барлығы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1-5 жыл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5-10 жыл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10- 15 жыл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15-20жыл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20-40 жыл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706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93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14%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14%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29%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43%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204" marR="442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-285776"/>
            <a:ext cx="9429784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2022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2023оқу жылындағы бастауыш сынып мұғалімдерінің еңбек өтілі туралы мәлімет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1214414" y="2928934"/>
          <a:ext cx="7215238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457200" y="3905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admin\Desktop\фон\abstraktnye-fony-dlya-prezentacii-volny-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85850" y="-642966"/>
            <a:ext cx="10467976" cy="7877176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-214346" y="-214338"/>
            <a:ext cx="9858445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Бастауыштағы білім беру сатысы бойынша барлық  оқушы контингенті 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</a:t>
            </a:r>
            <a:r>
              <a:rPr kumimoji="0" lang="kk-KZ" sz="2000" b="1" i="1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сыныптар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-428659" y="642919"/>
          <a:ext cx="10001319" cy="2285464"/>
        </p:xfrm>
        <a:graphic>
          <a:graphicData uri="http://schemas.openxmlformats.org/drawingml/2006/table">
            <a:tbl>
              <a:tblPr/>
              <a:tblGrid>
                <a:gridCol w="1143007"/>
                <a:gridCol w="857256"/>
                <a:gridCol w="928694"/>
                <a:gridCol w="857256"/>
                <a:gridCol w="928694"/>
                <a:gridCol w="785818"/>
                <a:gridCol w="979377"/>
                <a:gridCol w="844586"/>
                <a:gridCol w="890681"/>
                <a:gridCol w="798491"/>
                <a:gridCol w="987459"/>
              </a:tblGrid>
              <a:tr h="839740">
                <a:tc rowSpan="2"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800" b="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Жылдар</a:t>
                      </a:r>
                      <a:endParaRPr lang="ru-RU" sz="1800" b="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Оқушы/сыныптар</a:t>
                      </a:r>
                    </a:p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тар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саны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сынып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сынып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kk-KZ" sz="2000" b="1" baseline="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сынып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сынып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69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сынып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оқушы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сынып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оқушы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сынып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оқушы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сынып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оқушы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сынып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1600" b="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оқушы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2022-2023</a:t>
                      </a:r>
                      <a:endParaRPr lang="ru-RU" sz="20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1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kk-KZ" sz="20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 dirty="0">
                        <a:solidFill>
                          <a:srgbClr val="7030A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71" marR="45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292893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Бастауыштағы білім беру сатысы бойынша барлық кластар санының мониторингі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1000100" y="3643314"/>
          <a:ext cx="7572428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admin\Desktop\фон\abstraktnye-fony-dlya-prezentacii-volny-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42974" y="-500090"/>
            <a:ext cx="10467976" cy="7877176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-42865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2022-23 оқу жылының І тоқсан  қорытындысы</a:t>
            </a: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-285783" y="1052738"/>
          <a:ext cx="9858442" cy="4407026"/>
        </p:xfrm>
        <a:graphic>
          <a:graphicData uri="http://schemas.openxmlformats.org/drawingml/2006/table">
            <a:tbl>
              <a:tblPr/>
              <a:tblGrid>
                <a:gridCol w="1026203"/>
                <a:gridCol w="950826"/>
                <a:gridCol w="953551"/>
                <a:gridCol w="944470"/>
                <a:gridCol w="889072"/>
                <a:gridCol w="899064"/>
                <a:gridCol w="1066805"/>
                <a:gridCol w="815780"/>
                <a:gridCol w="983521"/>
                <a:gridCol w="717434"/>
                <a:gridCol w="611716"/>
              </a:tblGrid>
              <a:tr h="50451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Сыныбы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Бала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саны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Қызы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Ұлы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Үлгерім</a:t>
                      </a:r>
                      <a:endParaRPr lang="ru-RU" sz="16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86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озат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қызы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Үлгерімі</a:t>
                      </a:r>
                      <a:r>
                        <a:rPr lang="kk-KZ" sz="1600" b="1" i="1" baseline="0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жақсы оқушылар 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қызы</a:t>
                      </a:r>
                      <a:endParaRPr lang="ru-RU" sz="16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Үлгерімі орташаоқушылар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қызы</a:t>
                      </a:r>
                      <a:endParaRPr lang="ru-RU" sz="16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Білім сапа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rgbClr val="7030A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rgbClr val="7030A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66,67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rgbClr val="7030A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rgbClr val="7030A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rgbClr val="7030A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i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31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1-4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58,82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301" marR="61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402</Words>
  <Application>Microsoft Office PowerPoint</Application>
  <PresentationFormat>Экран (4:3)</PresentationFormat>
  <Paragraphs>213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Бастауыш сынып әдістемелік бірлестігінің тақырыбы: Оқытудың жаңа технологиялары негізінде мұғалімдердің танымдық белсенділігін арттыру, кәсіби дамуына ықпал етіп, сапалы оқытуды жүзеге асыру.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LENOVO</cp:lastModifiedBy>
  <cp:revision>76</cp:revision>
  <dcterms:created xsi:type="dcterms:W3CDTF">2018-04-19T19:29:19Z</dcterms:created>
  <dcterms:modified xsi:type="dcterms:W3CDTF">2023-02-23T07:07:35Z</dcterms:modified>
</cp:coreProperties>
</file>